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handoutMasterIdLst>
    <p:handoutMasterId r:id="rId42"/>
  </p:handoutMasterIdLst>
  <p:sldIdLst>
    <p:sldId id="256" r:id="rId2"/>
    <p:sldId id="268" r:id="rId3"/>
    <p:sldId id="284" r:id="rId4"/>
    <p:sldId id="291" r:id="rId5"/>
    <p:sldId id="286" r:id="rId6"/>
    <p:sldId id="292" r:id="rId7"/>
    <p:sldId id="293" r:id="rId8"/>
    <p:sldId id="289" r:id="rId9"/>
    <p:sldId id="290" r:id="rId10"/>
    <p:sldId id="287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4" r:id="rId21"/>
    <p:sldId id="306" r:id="rId22"/>
    <p:sldId id="303" r:id="rId23"/>
    <p:sldId id="305" r:id="rId24"/>
    <p:sldId id="308" r:id="rId25"/>
    <p:sldId id="307" r:id="rId26"/>
    <p:sldId id="310" r:id="rId27"/>
    <p:sldId id="309" r:id="rId28"/>
    <p:sldId id="311" r:id="rId29"/>
    <p:sldId id="313" r:id="rId30"/>
    <p:sldId id="314" r:id="rId31"/>
    <p:sldId id="316" r:id="rId32"/>
    <p:sldId id="315" r:id="rId33"/>
    <p:sldId id="317" r:id="rId34"/>
    <p:sldId id="318" r:id="rId35"/>
    <p:sldId id="319" r:id="rId36"/>
    <p:sldId id="321" r:id="rId37"/>
    <p:sldId id="322" r:id="rId38"/>
    <p:sldId id="320" r:id="rId39"/>
    <p:sldId id="323" r:id="rId40"/>
    <p:sldId id="267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B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10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7D6E576-4955-4239-AF03-3CB0E46B8A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AAD157-1502-4D6B-ACFB-4C3DE9DF5D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598EC-F023-40FC-9C71-176B456C5E3E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59D7E5-8B0B-4B41-AA3C-B0D33150CD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8B2735-9FA8-47C9-9BE8-00127F783B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57BD6-5400-4D1F-B085-7DBBF46CE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58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17174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6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79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6621156-9F43-4F5E-8E26-D6C790FFB6D1}" type="datetimeFigureOut">
              <a:rPr lang="zh-CN" altLang="en-US" smtClean="0"/>
              <a:pPr/>
              <a:t>2021/11/5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9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03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64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7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57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54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99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2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3680" y="246767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75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3.png"/><Relationship Id="rId4" Type="http://schemas.openxmlformats.org/officeDocument/2006/relationships/image" Target="../media/image42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4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AFFA3-B3C4-495D-ABEC-9430E6FAA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715323"/>
            <a:ext cx="9966960" cy="2926080"/>
          </a:xfrm>
        </p:spPr>
        <p:txBody>
          <a:bodyPr>
            <a:noAutofit/>
          </a:bodyPr>
          <a:lstStyle/>
          <a:p>
            <a:r>
              <a:rPr lang="zh-CN" altLang="en-US" sz="4800" cap="none" dirty="0"/>
              <a:t>热辐射角度纠正模拟</a:t>
            </a:r>
            <a:br>
              <a:rPr lang="en-US" altLang="zh-CN" sz="4800" cap="none" dirty="0"/>
            </a:br>
            <a:r>
              <a:rPr lang="zh-CN" altLang="en-US" sz="4800" cap="none" dirty="0"/>
              <a:t>内容汇总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1B6383-434E-4017-8C80-315E005BB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4898617"/>
            <a:ext cx="8767860" cy="1388165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滕沅建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2021.9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062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6"/>
    </mc:Choice>
    <mc:Fallback xmlns="">
      <p:transition spd="slow" advTm="18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 &amp; TODOs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281910" y="1109279"/>
            <a:ext cx="6670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结果不够理想，角度纠正前后的</a:t>
            </a:r>
            <a:r>
              <a:rPr lang="en-US" altLang="zh-CN" dirty="0"/>
              <a:t>BT</a:t>
            </a:r>
            <a:r>
              <a:rPr lang="zh-CN" altLang="en-US" dirty="0"/>
              <a:t>与</a:t>
            </a:r>
            <a:r>
              <a:rPr lang="en-US" altLang="zh-CN" dirty="0"/>
              <a:t>LST</a:t>
            </a:r>
            <a:r>
              <a:rPr lang="zh-CN" altLang="en-US" dirty="0"/>
              <a:t>差异都很小（</a:t>
            </a:r>
            <a:r>
              <a:rPr lang="en-US" altLang="zh-CN" dirty="0"/>
              <a:t>0.1</a:t>
            </a:r>
            <a:r>
              <a:rPr lang="zh-CN" altLang="en-US" dirty="0"/>
              <a:t>以内）。因为根据</a:t>
            </a:r>
            <a:r>
              <a:rPr lang="en-US" altLang="zh-CN" dirty="0"/>
              <a:t>BRDF</a:t>
            </a:r>
            <a:r>
              <a:rPr lang="zh-CN" altLang="en-US" dirty="0"/>
              <a:t>计算的</a:t>
            </a:r>
            <a:r>
              <a:rPr lang="en-US" altLang="zh-CN" dirty="0"/>
              <a:t>FVC</a:t>
            </a:r>
            <a:r>
              <a:rPr lang="zh-CN" altLang="en-US" dirty="0"/>
              <a:t>随角度变化就小，模拟的</a:t>
            </a:r>
            <a:r>
              <a:rPr lang="en-US" altLang="zh-CN" dirty="0"/>
              <a:t>BT</a:t>
            </a:r>
            <a:r>
              <a:rPr lang="zh-CN" altLang="en-US" dirty="0"/>
              <a:t>随角度的变化完全来自</a:t>
            </a:r>
            <a:r>
              <a:rPr lang="en-US" altLang="zh-CN" dirty="0"/>
              <a:t>FVC</a:t>
            </a:r>
            <a:r>
              <a:rPr lang="zh-CN" altLang="en-US" dirty="0"/>
              <a:t>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一幅</a:t>
            </a:r>
            <a:r>
              <a:rPr lang="en-US" altLang="zh-CN" dirty="0"/>
              <a:t>ASTER</a:t>
            </a:r>
            <a:r>
              <a:rPr lang="zh-CN" altLang="en-US" dirty="0"/>
              <a:t>影像内的</a:t>
            </a:r>
            <a:r>
              <a:rPr lang="en-US" altLang="zh-CN" dirty="0"/>
              <a:t>VZA</a:t>
            </a:r>
            <a:r>
              <a:rPr lang="zh-CN" altLang="en-US" dirty="0"/>
              <a:t>也就差几度，是否得到的随角度变化趋势不够明显？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A995C6-8CE6-4003-B2AE-DEDAD1C947D3}"/>
              </a:ext>
            </a:extLst>
          </p:cNvPr>
          <p:cNvSpPr txBox="1"/>
          <p:nvPr/>
        </p:nvSpPr>
        <p:spPr>
          <a:xfrm>
            <a:off x="1281909" y="3976704"/>
            <a:ext cx="6670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需要改进</a:t>
            </a:r>
            <a:r>
              <a:rPr lang="en-US" altLang="zh-CN" dirty="0"/>
              <a:t>FVC</a:t>
            </a:r>
            <a:r>
              <a:rPr lang="zh-CN" altLang="en-US" dirty="0"/>
              <a:t>的计算方式，从而获取更准确的</a:t>
            </a:r>
            <a:r>
              <a:rPr lang="en-US" altLang="zh-CN" dirty="0"/>
              <a:t>FVC</a:t>
            </a:r>
            <a:r>
              <a:rPr lang="zh-CN" altLang="en-US" dirty="0"/>
              <a:t>，随角度变化更明显</a:t>
            </a:r>
            <a:r>
              <a:rPr lang="en-US" altLang="zh-CN" dirty="0"/>
              <a:t>——</a:t>
            </a:r>
            <a:r>
              <a:rPr lang="zh-CN" altLang="en-US" dirty="0"/>
              <a:t>用间隙率公式计算</a:t>
            </a:r>
            <a:r>
              <a:rPr lang="en-US" altLang="zh-CN" dirty="0"/>
              <a:t>FVC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敏感性分析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间隙率公式中，各参数给</a:t>
            </a:r>
            <a:r>
              <a:rPr lang="en-US" altLang="zh-CN" dirty="0"/>
              <a:t>FVC</a:t>
            </a:r>
            <a:r>
              <a:rPr lang="zh-CN" altLang="en-US" dirty="0"/>
              <a:t>带来的影响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A47360-B067-4415-BDB4-3644A80B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63" y="5308368"/>
            <a:ext cx="4379191" cy="7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overall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6315A9-7B73-44FF-9D24-5D834718C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1" y="1929409"/>
            <a:ext cx="3998909" cy="29991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DC2EE9-47A8-4488-882C-7D4FDE808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74" y="1906301"/>
            <a:ext cx="3998909" cy="29991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3BD52B-6B90-4C2B-89F8-3512FE6F5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58" y="1906302"/>
            <a:ext cx="3998908" cy="299918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1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8D15D1-8BDF-40F4-B3D6-950F5A04CD09}"/>
              </a:ext>
            </a:extLst>
          </p:cNvPr>
          <p:cNvSpPr txBox="1"/>
          <p:nvPr/>
        </p:nvSpPr>
        <p:spPr>
          <a:xfrm>
            <a:off x="9610166" y="108229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/pics/sensitivity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754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3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FB8261-41F8-4723-892E-C5080F500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85" y="1952519"/>
            <a:ext cx="3761701" cy="2821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22DDCB-20BC-46C4-B239-4FD43163E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49" y="1952518"/>
            <a:ext cx="3761701" cy="28212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C1E4BA-5F9D-4A43-A4F9-FE4CAF83C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2" y="1952517"/>
            <a:ext cx="3761701" cy="2821276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A7300822-46CE-4D51-AC3E-F40193519982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5053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2967367" y="518401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8117741" y="517390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FDCC08-D3CE-4494-BF66-00DF1AA48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1" y="1443744"/>
            <a:ext cx="4973547" cy="37301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6F5AEE-3951-4551-A555-72E82D049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3744"/>
            <a:ext cx="4973547" cy="373016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C8B6E6B2-92E3-4BA6-A4EE-FBD777D5AF39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8467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Analysis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682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各参数对</a:t>
            </a:r>
            <a:r>
              <a:rPr lang="en-US" altLang="zh-CN" dirty="0"/>
              <a:t>FVC</a:t>
            </a:r>
            <a:r>
              <a:rPr lang="zh-CN" altLang="en-US" dirty="0"/>
              <a:t>都有明显影响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角度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总体</a:t>
            </a:r>
            <a:r>
              <a:rPr lang="en-US" altLang="zh-CN" dirty="0"/>
              <a:t>FVC</a:t>
            </a:r>
            <a:r>
              <a:rPr lang="zh-CN" altLang="en-US" dirty="0"/>
              <a:t>都随角度的增大而增大，在聚集指数小的情况下更明显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差异略大于</a:t>
            </a:r>
            <a:r>
              <a:rPr lang="en-US" altLang="zh-CN" dirty="0"/>
              <a:t>Liu</a:t>
            </a:r>
            <a:r>
              <a:rPr lang="zh-CN" altLang="en-US" dirty="0"/>
              <a:t>等（</a:t>
            </a:r>
            <a:r>
              <a:rPr lang="en-US" altLang="zh-CN" dirty="0"/>
              <a:t>2020</a:t>
            </a:r>
            <a:r>
              <a:rPr lang="zh-CN" altLang="en-US" dirty="0"/>
              <a:t>）中角度效应的影响（</a:t>
            </a:r>
            <a:r>
              <a:rPr lang="en-US" altLang="zh-CN" dirty="0"/>
              <a:t>LAI=3</a:t>
            </a:r>
            <a:r>
              <a:rPr lang="zh-CN" altLang="en-US" dirty="0"/>
              <a:t>时最大，</a:t>
            </a:r>
            <a:r>
              <a:rPr lang="en-US" altLang="zh-CN" dirty="0"/>
              <a:t>Q3</a:t>
            </a:r>
            <a:r>
              <a:rPr lang="zh-CN" altLang="en-US" dirty="0"/>
              <a:t>约</a:t>
            </a:r>
            <a:r>
              <a:rPr lang="en-US" altLang="zh-CN" dirty="0"/>
              <a:t>0.1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聚集指数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随聚集指数的增大而增大，差异最高可达</a:t>
            </a:r>
            <a:r>
              <a:rPr lang="en-US" altLang="zh-CN" dirty="0"/>
              <a:t>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</a:t>
            </a:r>
            <a:r>
              <a:rPr lang="en-US" altLang="zh-CN" dirty="0"/>
              <a:t>LAI</a:t>
            </a:r>
            <a:r>
              <a:rPr lang="zh-CN" altLang="en-US" dirty="0"/>
              <a:t>的增大而增大，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835900-91FB-413D-A821-C07D8B9F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75" y="2109163"/>
            <a:ext cx="4645891" cy="15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4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与</a:t>
            </a:r>
            <a:r>
              <a:rPr lang="en-US" altLang="zh-CN" dirty="0"/>
              <a:t>Liu</a:t>
            </a:r>
            <a:r>
              <a:rPr lang="zh-CN" altLang="en-US" dirty="0"/>
              <a:t>（</a:t>
            </a:r>
            <a:r>
              <a:rPr lang="en-US" altLang="zh-CN" dirty="0"/>
              <a:t>2020</a:t>
            </a:r>
            <a:r>
              <a:rPr lang="zh-CN" altLang="en-US" dirty="0"/>
              <a:t>）中的模拟类似，探究角度对</a:t>
            </a:r>
            <a:r>
              <a:rPr lang="en-US" altLang="zh-CN" dirty="0"/>
              <a:t>FVC</a:t>
            </a:r>
            <a:r>
              <a:rPr lang="zh-CN" altLang="en-US" dirty="0"/>
              <a:t>的影响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箱线图：不同</a:t>
            </a:r>
            <a:r>
              <a:rPr lang="en-US" altLang="zh-CN" dirty="0"/>
              <a:t>LAI</a:t>
            </a:r>
            <a:r>
              <a:rPr lang="zh-CN" altLang="en-US" dirty="0"/>
              <a:t>下，各种</a:t>
            </a:r>
            <a:r>
              <a:rPr lang="en-US" altLang="zh-CN" dirty="0"/>
              <a:t>Ω</a:t>
            </a:r>
            <a:r>
              <a:rPr lang="zh-CN" altLang="en-US" dirty="0"/>
              <a:t>参数值对应的</a:t>
            </a:r>
            <a:r>
              <a:rPr lang="en-US" altLang="zh-CN" dirty="0"/>
              <a:t>0</a:t>
            </a:r>
            <a:r>
              <a:rPr lang="zh-CN" altLang="en-US" dirty="0"/>
              <a:t>度与</a:t>
            </a:r>
            <a:r>
              <a:rPr lang="en-US" altLang="zh-CN" dirty="0"/>
              <a:t>60</a:t>
            </a:r>
            <a:r>
              <a:rPr lang="zh-CN" altLang="en-US" dirty="0"/>
              <a:t>度</a:t>
            </a:r>
            <a:r>
              <a:rPr lang="en-US" altLang="zh-CN" dirty="0"/>
              <a:t>FVC</a:t>
            </a:r>
            <a:r>
              <a:rPr lang="zh-CN" altLang="en-US" dirty="0"/>
              <a:t>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由于只考虑</a:t>
            </a:r>
            <a:r>
              <a:rPr lang="en-US" altLang="zh-CN" dirty="0"/>
              <a:t>60</a:t>
            </a:r>
            <a:r>
              <a:rPr lang="zh-CN" altLang="en-US" dirty="0"/>
              <a:t>度而不是各种角度综合，得到的</a:t>
            </a:r>
            <a:r>
              <a:rPr lang="en-US" altLang="zh-CN" dirty="0"/>
              <a:t>FVC</a:t>
            </a:r>
            <a:r>
              <a:rPr lang="zh-CN" altLang="en-US" dirty="0"/>
              <a:t>差异更大，在</a:t>
            </a:r>
            <a:r>
              <a:rPr lang="en-US" altLang="zh-CN" dirty="0"/>
              <a:t>LAI</a:t>
            </a:r>
            <a:r>
              <a:rPr lang="zh-CN" altLang="en-US" dirty="0"/>
              <a:t>为</a:t>
            </a:r>
            <a:r>
              <a:rPr lang="en-US" altLang="zh-CN" dirty="0"/>
              <a:t>2</a:t>
            </a:r>
            <a:r>
              <a:rPr lang="zh-CN" altLang="en-US" dirty="0"/>
              <a:t>与</a:t>
            </a:r>
            <a:r>
              <a:rPr lang="en-US" altLang="zh-CN" dirty="0"/>
              <a:t>3</a:t>
            </a:r>
            <a:r>
              <a:rPr lang="zh-CN" altLang="en-US" dirty="0"/>
              <a:t>时基本大于</a:t>
            </a:r>
            <a:r>
              <a:rPr lang="en-US" altLang="zh-CN" dirty="0"/>
              <a:t>0.2</a:t>
            </a:r>
            <a:r>
              <a:rPr lang="zh-CN" altLang="en-US" dirty="0"/>
              <a:t>，但也没有超过</a:t>
            </a:r>
            <a:r>
              <a:rPr lang="en-US" altLang="zh-CN" dirty="0"/>
              <a:t>0.25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这种模拟并不准确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Ω</a:t>
            </a:r>
            <a:r>
              <a:rPr lang="zh-CN" altLang="en-US" dirty="0"/>
              <a:t>分布并不是均匀分布，与地表类型等有关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G</a:t>
            </a:r>
            <a:r>
              <a:rPr lang="zh-CN" altLang="en-US" dirty="0"/>
              <a:t>值并不是定值</a:t>
            </a:r>
            <a:r>
              <a:rPr lang="en-US" altLang="zh-CN" dirty="0"/>
              <a:t>0.5</a:t>
            </a:r>
            <a:r>
              <a:rPr lang="zh-CN" altLang="en-US" dirty="0"/>
              <a:t>，与角度、叶片分布等多个因素有关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3080D1-FEFB-4404-B953-1F67A236B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5" r="7339"/>
          <a:stretch/>
        </p:blipFill>
        <p:spPr>
          <a:xfrm>
            <a:off x="6853381" y="1847943"/>
            <a:ext cx="4500053" cy="3315853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8505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遥感估算方法估算方法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empirical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vegetation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sub-pixel unmixing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linear spectral mixture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产品？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MuSyQ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GEOV1/V2/V3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GLASS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1563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平均植被</a:t>
            </a:r>
            <a:r>
              <a:rPr lang="en-US" altLang="zh-CN" dirty="0"/>
              <a:t>/</a:t>
            </a:r>
            <a:r>
              <a:rPr lang="zh-CN" altLang="en-US" dirty="0"/>
              <a:t>土壤温度的计算：用</a:t>
            </a:r>
            <a:r>
              <a:rPr lang="en-US" altLang="zh-CN" dirty="0"/>
              <a:t>ASTER FVC</a:t>
            </a:r>
            <a:r>
              <a:rPr lang="zh-CN" altLang="en-US" dirty="0"/>
              <a:t>数据，结合响应函数反算</a:t>
            </a:r>
            <a:r>
              <a:rPr lang="en-US" altLang="zh-CN" dirty="0"/>
              <a:t>MODIS</a:t>
            </a:r>
            <a:r>
              <a:rPr lang="zh-CN" altLang="en-US" dirty="0"/>
              <a:t>像元的</a:t>
            </a:r>
            <a:r>
              <a:rPr lang="en-US" altLang="zh-CN" dirty="0"/>
              <a:t>Ts</a:t>
            </a:r>
            <a:r>
              <a:rPr lang="zh-CN" altLang="en-US" dirty="0"/>
              <a:t>、</a:t>
            </a:r>
            <a:r>
              <a:rPr lang="en-US" altLang="zh-CN" dirty="0"/>
              <a:t>Tv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</a:t>
            </a:r>
            <a:r>
              <a:rPr lang="en-US" altLang="zh-CN" dirty="0"/>
              <a:t>ASTER</a:t>
            </a:r>
            <a:r>
              <a:rPr lang="zh-CN" altLang="en-US" dirty="0"/>
              <a:t>发射率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考虑聚集指数随角度的变化（直接取</a:t>
            </a:r>
            <a:r>
              <a:rPr lang="en-US" altLang="zh-CN" dirty="0"/>
              <a:t>1</a:t>
            </a:r>
            <a:r>
              <a:rPr lang="zh-CN" altLang="en-US" dirty="0"/>
              <a:t>是否可行？）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LiMing</a:t>
            </a:r>
            <a:r>
              <a:rPr lang="en-US" altLang="zh-CN" dirty="0"/>
              <a:t> He</a:t>
            </a:r>
            <a:r>
              <a:rPr lang="zh-CN" altLang="en-US" dirty="0"/>
              <a:t>，聚集指数全球产品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ASTER</a:t>
            </a:r>
            <a:r>
              <a:rPr lang="zh-CN" altLang="en-US" dirty="0"/>
              <a:t>影像对应</a:t>
            </a:r>
            <a:r>
              <a:rPr lang="en-US" altLang="zh-CN" dirty="0"/>
              <a:t>MODIS</a:t>
            </a:r>
            <a:r>
              <a:rPr lang="zh-CN" altLang="en-US" dirty="0"/>
              <a:t>大角度的数据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考虑水分胁迫问题，使用更多区域的数据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根河、张掖、杨陵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</a:t>
            </a:r>
            <a:r>
              <a:rPr lang="en-US" altLang="zh-CN" dirty="0"/>
              <a:t>FVC</a:t>
            </a:r>
            <a:r>
              <a:rPr lang="zh-CN" altLang="en-US" dirty="0"/>
              <a:t>分级计算差异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计算相对</a:t>
            </a:r>
            <a:r>
              <a:rPr lang="en-US" altLang="zh-CN" dirty="0"/>
              <a:t>FVC</a:t>
            </a:r>
            <a:r>
              <a:rPr lang="zh-CN" altLang="en-US" dirty="0"/>
              <a:t>差，而非绝对差异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813523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947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直接使用</a:t>
            </a:r>
            <a:r>
              <a:rPr lang="en-US" altLang="zh-CN" sz="1600" dirty="0"/>
              <a:t>FVC</a:t>
            </a:r>
            <a:r>
              <a:rPr lang="zh-CN" altLang="en-US" sz="1600" dirty="0"/>
              <a:t>产品：不可行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无法建立与角度的关系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间隙率模型计算</a:t>
            </a:r>
            <a:r>
              <a:rPr lang="en-US" altLang="zh-CN" sz="1600" b="1" dirty="0"/>
              <a:t>FVC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先不考虑</a:t>
            </a:r>
            <a:r>
              <a:rPr lang="en-US" altLang="zh-CN" sz="1600" dirty="0"/>
              <a:t>G</a:t>
            </a:r>
            <a:r>
              <a:rPr lang="zh-CN" altLang="en-US" sz="1600" dirty="0"/>
              <a:t>的复杂函数，看看结果</a:t>
            </a:r>
            <a:r>
              <a:rPr lang="en-US" altLang="zh-CN" sz="1600" dirty="0"/>
              <a:t>【</a:t>
            </a:r>
            <a:r>
              <a:rPr lang="zh-CN" altLang="en-US" sz="1600" dirty="0"/>
              <a:t>后续可加入具体函数？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CI</a:t>
            </a:r>
            <a:r>
              <a:rPr lang="zh-CN" altLang="en-US" sz="1600" dirty="0"/>
              <a:t>使用相关产品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strike="sngStrike" dirty="0"/>
              <a:t>CI</a:t>
            </a:r>
            <a:r>
              <a:rPr lang="zh-CN" altLang="en-US" sz="1600" strike="sngStrike" dirty="0"/>
              <a:t>与</a:t>
            </a:r>
            <a:r>
              <a:rPr lang="en-US" altLang="zh-CN" sz="1600" strike="sngStrike" dirty="0"/>
              <a:t>VZA</a:t>
            </a:r>
            <a:r>
              <a:rPr lang="zh-CN" altLang="en-US" sz="1600" strike="sngStrike" dirty="0"/>
              <a:t>关系不大，但与</a:t>
            </a:r>
            <a:r>
              <a:rPr lang="en-US" altLang="zh-CN" sz="1600" strike="sngStrike" dirty="0"/>
              <a:t>SZA</a:t>
            </a:r>
            <a:r>
              <a:rPr lang="zh-CN" altLang="en-US" sz="1600" strike="sngStrike" dirty="0"/>
              <a:t>有关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【</a:t>
            </a:r>
            <a:r>
              <a:rPr lang="zh-CN" altLang="en-US" sz="1600" strike="sngStrike" dirty="0">
                <a:solidFill>
                  <a:srgbClr val="FF0000"/>
                </a:solidFill>
              </a:rPr>
              <a:t>待细读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】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不足：综合了各种</a:t>
            </a:r>
            <a:r>
              <a:rPr lang="en-US" altLang="zh-CN" sz="1600" dirty="0"/>
              <a:t>SZA</a:t>
            </a:r>
            <a:r>
              <a:rPr lang="zh-CN" altLang="en-US" sz="1600" dirty="0"/>
              <a:t>得到计算结果，不够精确</a:t>
            </a:r>
            <a:r>
              <a:rPr lang="en-US" altLang="zh-CN" sz="1600" dirty="0"/>
              <a:t>【</a:t>
            </a:r>
            <a:r>
              <a:rPr lang="zh-CN" altLang="en-US" sz="1600" dirty="0"/>
              <a:t>？待明确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G=0.5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LAI</a:t>
            </a:r>
            <a:r>
              <a:rPr lang="zh-CN" altLang="en-US" sz="1600" dirty="0"/>
              <a:t>使用</a:t>
            </a:r>
            <a:r>
              <a:rPr lang="en-US" altLang="zh-CN" sz="1600" dirty="0"/>
              <a:t>MODIS</a:t>
            </a:r>
            <a:r>
              <a:rPr lang="zh-CN" altLang="en-US" sz="1600" dirty="0"/>
              <a:t>产品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间隙率模型中的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P(θ)</a:t>
            </a:r>
            <a:r>
              <a:rPr lang="zh-CN" altLang="en-US" sz="1600" dirty="0"/>
              <a:t>：本身没有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  <a:r>
              <a:rPr lang="zh-CN" altLang="en-US" sz="1600" dirty="0"/>
              <a:t>的区别，表示的是某一方向的间隙率， 入射光到地面的概率 与 地面经过冠层出射的概率 意义相同。在本研究的应用中应是</a:t>
            </a:r>
            <a:r>
              <a:rPr lang="en-US" altLang="zh-CN" sz="1600" dirty="0"/>
              <a:t>VZA</a:t>
            </a:r>
            <a:r>
              <a:rPr lang="zh-CN" altLang="en-US" sz="1600" dirty="0"/>
              <a:t>（传感器观测角度的间隙率）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G(θ)</a:t>
            </a:r>
            <a:r>
              <a:rPr lang="zh-CN" altLang="en-US" sz="1600" dirty="0"/>
              <a:t>：</a:t>
            </a:r>
            <a:r>
              <a:rPr lang="en-US" altLang="zh-CN" sz="1600" dirty="0"/>
              <a:t>ditto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Ω</a:t>
            </a:r>
            <a:r>
              <a:rPr lang="zh-CN" altLang="en-US" sz="1600" dirty="0"/>
              <a:t>：本身与角度无关，是植被冠层自身的特征，只是可以利用</a:t>
            </a:r>
            <a:r>
              <a:rPr lang="en-US" altLang="zh-CN" sz="1600" dirty="0"/>
              <a:t>hotspot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darkspot</a:t>
            </a:r>
            <a:r>
              <a:rPr lang="zh-CN" altLang="en-US" sz="1600" dirty="0"/>
              <a:t>来计算</a:t>
            </a:r>
            <a:r>
              <a:rPr lang="en-US" altLang="zh-CN" sz="1600" dirty="0"/>
              <a:t>Ω</a:t>
            </a:r>
            <a:r>
              <a:rPr lang="zh-CN" altLang="en-US" sz="1600" dirty="0"/>
              <a:t>？总之可以计算各种角度综合的</a:t>
            </a:r>
            <a:r>
              <a:rPr lang="en-US" altLang="zh-CN" sz="1600" dirty="0"/>
              <a:t>CI</a:t>
            </a:r>
            <a:r>
              <a:rPr lang="zh-CN" altLang="en-US" sz="1600" dirty="0"/>
              <a:t>，避免角度的影响，一个冠层得到一个值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E38D3-6680-4188-9473-6CA41BB8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570" y="1222151"/>
            <a:ext cx="2852750" cy="6214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D661E3-61F6-4737-961E-97D176CC5565}"/>
              </a:ext>
            </a:extLst>
          </p:cNvPr>
          <p:cNvSpPr txBox="1"/>
          <p:nvPr/>
        </p:nvSpPr>
        <p:spPr>
          <a:xfrm>
            <a:off x="8604504" y="2028267"/>
            <a:ext cx="3139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</a:t>
            </a:r>
            <a:r>
              <a:rPr lang="zh-CN" altLang="en-US" sz="1400" dirty="0"/>
              <a:t>：取决于叶子取向概率分布函数，为单位体积内叶面积向</a:t>
            </a:r>
            <a:r>
              <a:rPr lang="en-US" altLang="zh-CN" sz="1400" dirty="0"/>
              <a:t>θ</a:t>
            </a:r>
            <a:r>
              <a:rPr lang="zh-CN" altLang="en-US" sz="1400" dirty="0"/>
              <a:t>的垂直面的投影面积比例</a:t>
            </a:r>
            <a:endParaRPr lang="en-US" altLang="zh-CN" sz="1400" dirty="0"/>
          </a:p>
          <a:p>
            <a:r>
              <a:rPr lang="en-US" altLang="zh-CN" sz="1400" dirty="0"/>
              <a:t>Ω</a:t>
            </a:r>
            <a:r>
              <a:rPr lang="zh-CN" altLang="en-US" sz="1400" dirty="0"/>
              <a:t>：取决于</a:t>
            </a:r>
            <a:r>
              <a:rPr lang="en-US" altLang="zh-CN" sz="1400" dirty="0"/>
              <a:t>spatial distribution pattern of leaves</a:t>
            </a:r>
            <a:r>
              <a:rPr lang="zh-CN" altLang="en-US" sz="1400" dirty="0"/>
              <a:t>，聚集指数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0834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13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MODIS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MOD15A2H v061</a:t>
            </a:r>
            <a:r>
              <a:rPr lang="zh-CN" altLang="en-US" sz="1600" dirty="0"/>
              <a:t>：</a:t>
            </a: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LAI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ASTER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AST_08</a:t>
            </a:r>
            <a:r>
              <a:rPr lang="zh-CN" altLang="en-US" sz="1600" dirty="0"/>
              <a:t>：</a:t>
            </a:r>
            <a:r>
              <a:rPr lang="en-US" altLang="zh-CN" sz="1600" dirty="0"/>
              <a:t>90m LST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AST_07</a:t>
            </a:r>
            <a:r>
              <a:rPr lang="zh-CN" altLang="en-US" sz="1600" dirty="0"/>
              <a:t>：</a:t>
            </a:r>
            <a:r>
              <a:rPr lang="en-US" altLang="zh-CN" sz="1600" dirty="0"/>
              <a:t>15m VNIR</a:t>
            </a:r>
            <a:r>
              <a:rPr lang="zh-CN" altLang="en-US" sz="1600" dirty="0"/>
              <a:t>反射率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聚集指数产品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CI</a:t>
            </a:r>
            <a:r>
              <a:rPr lang="zh-CN" altLang="en-US" sz="1600" dirty="0"/>
              <a:t>（国家地球系统科学数据中心）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辐亮度计算方式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暂未考虑发射率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模拟</a:t>
            </a:r>
            <a:r>
              <a:rPr lang="en-US" altLang="zh-CN" sz="1600" dirty="0"/>
              <a:t>0</a:t>
            </a:r>
            <a:r>
              <a:rPr lang="zh-CN" altLang="en-US" sz="1600" dirty="0"/>
              <a:t>度与</a:t>
            </a:r>
            <a:r>
              <a:rPr lang="en-US" altLang="zh-CN" sz="1600" dirty="0"/>
              <a:t>60</a:t>
            </a:r>
            <a:r>
              <a:rPr lang="zh-CN" altLang="en-US" sz="1600" dirty="0"/>
              <a:t>度两种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一个像元内只有一种组分时，缺少的组分温度</a:t>
            </a:r>
            <a:r>
              <a:rPr lang="zh-CN" altLang="en-US" sz="1600" dirty="0">
                <a:solidFill>
                  <a:srgbClr val="FF0000"/>
                </a:solidFill>
              </a:rPr>
              <a:t>给定值</a:t>
            </a:r>
            <a:r>
              <a:rPr lang="zh-CN" altLang="en-US" sz="1600" dirty="0"/>
              <a:t>（由全图土壤</a:t>
            </a:r>
            <a:r>
              <a:rPr lang="en-US" altLang="zh-CN" sz="1600" dirty="0"/>
              <a:t>/</a:t>
            </a:r>
            <a:r>
              <a:rPr lang="zh-CN" altLang="en-US" sz="1600" dirty="0"/>
              <a:t>植被像元</a:t>
            </a:r>
            <a:r>
              <a:rPr lang="en-US" altLang="zh-CN" sz="1600" dirty="0"/>
              <a:t>LST</a:t>
            </a:r>
            <a:r>
              <a:rPr lang="zh-CN" altLang="en-US" sz="1600" dirty="0"/>
              <a:t>计算得到）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2.0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2B6A608-1716-4CED-8FF1-8DB88A87C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280842"/>
              </p:ext>
            </p:extLst>
          </p:nvPr>
        </p:nvGraphicFramePr>
        <p:xfrm>
          <a:off x="7171215" y="3507396"/>
          <a:ext cx="36623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6" name="Equation" r:id="rId3" imgW="2311200" imgH="241200" progId="Equation.DSMT4">
                  <p:embed/>
                </p:oleObj>
              </mc:Choice>
              <mc:Fallback>
                <p:oleObj name="Equation" r:id="rId3" imgW="231120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1215" y="3507396"/>
                        <a:ext cx="3662363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16469DF-9906-4ADA-8D96-6029ECA3A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342971"/>
              </p:ext>
            </p:extLst>
          </p:nvPr>
        </p:nvGraphicFramePr>
        <p:xfrm>
          <a:off x="7256463" y="2851150"/>
          <a:ext cx="16494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" name="Equation" r:id="rId5" imgW="1091880" imgH="330120" progId="Equation.DSMT4">
                  <p:embed/>
                </p:oleObj>
              </mc:Choice>
              <mc:Fallback>
                <p:oleObj name="Equation" r:id="rId5" imgW="10918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6463" y="2851150"/>
                        <a:ext cx="16494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399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693DB-6F7E-40F6-BEE0-2DD3BA44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82836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dirty="0"/>
              <a:t>Contents</a:t>
            </a:r>
            <a:endParaRPr lang="zh-CN" altLang="en-US" sz="54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CB051-892C-471F-B101-7F85D989E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590" y="1905317"/>
            <a:ext cx="7749986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CN" sz="3200" dirty="0"/>
              <a:t>1	Simulation  procedure 1.0 (2021.8)</a:t>
            </a:r>
          </a:p>
          <a:p>
            <a:pPr marL="45720" indent="0">
              <a:buNone/>
            </a:pPr>
            <a:r>
              <a:rPr lang="en-US" altLang="zh-CN" sz="3200" dirty="0"/>
              <a:t>2	Sensitivity analysis (2021.10)</a:t>
            </a:r>
            <a:endParaRPr lang="en-US" altLang="zh-CN" sz="2400" dirty="0"/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3	Simulation procedure 2.0 (2021.10)</a:t>
            </a:r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4	</a:t>
            </a: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9933589D-68BB-4967-AED7-3B874E35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02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204B8C-6794-48E9-805A-135852E44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9" y="1651225"/>
            <a:ext cx="5147656" cy="38607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D80BE5-95A9-4C19-9473-6F1B58410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13" y="1651226"/>
            <a:ext cx="5147655" cy="386074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10611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4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5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9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510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辐亮度对植被覆盖度的敏感性由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的差值决定？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对某一个像元，理论上其特征空间中的斜率就取决于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而这个值通常很小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但重要的是相对值而不是绝对值？能够在特征空间中形成一定的角度即可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新方法中的</a:t>
            </a:r>
            <a:r>
              <a:rPr lang="en-US" altLang="zh-CN" sz="1600" dirty="0"/>
              <a:t>FVC</a:t>
            </a:r>
            <a:r>
              <a:rPr lang="zh-CN" altLang="en-US" sz="1600" dirty="0"/>
              <a:t>随角度的变化完全取决于</a:t>
            </a:r>
            <a:r>
              <a:rPr lang="en-US" altLang="zh-CN" sz="1600" dirty="0" err="1"/>
              <a:t>cosθ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没有考虑</a:t>
            </a:r>
            <a:r>
              <a:rPr lang="en-US" altLang="zh-CN" sz="1600" dirty="0"/>
              <a:t>G</a:t>
            </a:r>
            <a:r>
              <a:rPr lang="zh-CN" altLang="en-US" sz="1600" dirty="0"/>
              <a:t>随角度的变化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</a:t>
            </a:r>
            <a:r>
              <a:rPr lang="en-US" altLang="zh-CN" sz="1600" dirty="0"/>
              <a:t>55-60°</a:t>
            </a:r>
            <a:r>
              <a:rPr lang="zh-CN" altLang="en-US" sz="1600" dirty="0"/>
              <a:t>确实可以视为定值？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理论上可以模拟</a:t>
            </a:r>
            <a:r>
              <a:rPr lang="en-US" altLang="zh-CN" sz="1600" dirty="0"/>
              <a:t>FVC</a:t>
            </a:r>
            <a:r>
              <a:rPr lang="zh-CN" altLang="en-US" sz="1600" dirty="0"/>
              <a:t>即辐亮度在任意角度的变化情况，而不局限于特定角度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【</a:t>
            </a:r>
            <a:r>
              <a:rPr lang="zh-CN" altLang="en-US" sz="1600" dirty="0">
                <a:solidFill>
                  <a:srgbClr val="FF0000"/>
                </a:solidFill>
              </a:rPr>
              <a:t>待思考</a:t>
            </a:r>
            <a:r>
              <a:rPr lang="en-US" altLang="zh-CN" sz="1600" dirty="0">
                <a:solidFill>
                  <a:srgbClr val="FF0000"/>
                </a:solidFill>
              </a:rPr>
              <a:t>】</a:t>
            </a:r>
            <a:r>
              <a:rPr lang="zh-CN" altLang="en-US" sz="1600" dirty="0"/>
              <a:t>模拟过程的内在逻辑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3CF64DD-4B53-4E81-B6D3-2FF411F2E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309602"/>
              </p:ext>
            </p:extLst>
          </p:nvPr>
        </p:nvGraphicFramePr>
        <p:xfrm>
          <a:off x="5756515" y="3804248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3A32F10-3744-4AC9-B5A0-D7A9864A9D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6515" y="3804248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623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加入发射率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一个像元内只有一种组分时，不用于特征空间构建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660628"/>
              </p:ext>
            </p:extLst>
          </p:nvPr>
        </p:nvGraphicFramePr>
        <p:xfrm>
          <a:off x="5303877" y="1370070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370070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5733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39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1" y="57048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5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斜率几乎都为正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879947"/>
            <a:ext cx="5160287" cy="38702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73" y="1835774"/>
            <a:ext cx="5219183" cy="3914387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888D85E7-A3AA-440A-96D7-59D504A884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386223"/>
              </p:ext>
            </p:extLst>
          </p:nvPr>
        </p:nvGraphicFramePr>
        <p:xfrm>
          <a:off x="4981575" y="1284288"/>
          <a:ext cx="44878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2" name="Equation" r:id="rId5" imgW="2831760" imgH="241200" progId="Equation.DSMT4">
                  <p:embed/>
                </p:oleObj>
              </mc:Choice>
              <mc:Fallback>
                <p:oleObj name="Equation" r:id="rId5" imgW="283176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1575" y="1284288"/>
                        <a:ext cx="448786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FFA8CE8D-1442-4F1B-BB72-D6EB09D7EB6D}"/>
              </a:ext>
            </a:extLst>
          </p:cNvPr>
          <p:cNvSpPr/>
          <p:nvPr/>
        </p:nvSpPr>
        <p:spPr>
          <a:xfrm>
            <a:off x="5705857" y="1203682"/>
            <a:ext cx="2112264" cy="498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34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42008"/>
              </p:ext>
            </p:extLst>
          </p:nvPr>
        </p:nvGraphicFramePr>
        <p:xfrm>
          <a:off x="4351164" y="1118616"/>
          <a:ext cx="199231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3"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1164" y="1118616"/>
                        <a:ext cx="199231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53E4D75-5628-46BC-845C-0377E2F57B16}"/>
              </a:ext>
            </a:extLst>
          </p:cNvPr>
          <p:cNvCxnSpPr/>
          <p:nvPr/>
        </p:nvCxnSpPr>
        <p:spPr>
          <a:xfrm>
            <a:off x="4351164" y="1506140"/>
            <a:ext cx="832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C79510E-8789-432B-9973-4E2102AC90D2}"/>
              </a:ext>
            </a:extLst>
          </p:cNvPr>
          <p:cNvCxnSpPr>
            <a:cxnSpLocks/>
          </p:cNvCxnSpPr>
          <p:nvPr/>
        </p:nvCxnSpPr>
        <p:spPr>
          <a:xfrm>
            <a:off x="5429612" y="1506056"/>
            <a:ext cx="9138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6F34332-14C4-4F8B-B34D-25C695F53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82" y="1644337"/>
            <a:ext cx="5852172" cy="43891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计算中间结果</a:t>
            </a:r>
          </a:p>
        </p:txBody>
      </p:sp>
    </p:spTree>
    <p:extLst>
      <p:ext uri="{BB962C8B-B14F-4D97-AF65-F5344CB8AC3E}">
        <p14:creationId xmlns:p14="http://schemas.microsoft.com/office/powerpoint/2010/main" val="3479473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45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目前问题：组分温度的差异太小，与应有的取值不同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组分温度</a:t>
            </a:r>
            <a:r>
              <a:rPr lang="zh-CN" altLang="en-US" dirty="0"/>
              <a:t>的计算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一定大小窗口（如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）内取极值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组分温度与发射率分别取一定分布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DART</a:t>
            </a:r>
            <a:r>
              <a:rPr lang="zh-CN" altLang="en-US" dirty="0"/>
              <a:t>、</a:t>
            </a:r>
            <a:r>
              <a:rPr lang="en-US" altLang="zh-CN" dirty="0"/>
              <a:t>LES</a:t>
            </a:r>
            <a:r>
              <a:rPr lang="zh-CN" altLang="en-US" dirty="0"/>
              <a:t>（？）等模型做真实场景建模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的温度对</a:t>
            </a:r>
            <a:r>
              <a:rPr lang="en-US" altLang="zh-CN" dirty="0"/>
              <a:t>ASTER</a:t>
            </a:r>
            <a:r>
              <a:rPr lang="zh-CN" altLang="en-US" dirty="0"/>
              <a:t>模拟出的温度进行验证，看是否有较大差异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方法的假设在某些场景下不成立，考虑适用性问题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确认数据源没有问题：温度分布、最大最小差异等，作图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3065924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203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找到</a:t>
            </a:r>
            <a:r>
              <a:rPr lang="en-US" altLang="zh-CN" dirty="0"/>
              <a:t>bug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一行代码少写一个数字造成的惨剧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2.2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725037"/>
              </p:ext>
            </p:extLst>
          </p:nvPr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585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Procedure - Simulation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705387-98BF-45AB-AF2B-C5D661CF6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 b="55760"/>
          <a:stretch/>
        </p:blipFill>
        <p:spPr>
          <a:xfrm>
            <a:off x="1346521" y="1109438"/>
            <a:ext cx="9744144" cy="463912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E52BC9A-3112-4083-A541-9438DE34274D}"/>
              </a:ext>
            </a:extLst>
          </p:cNvPr>
          <p:cNvSpPr txBox="1"/>
          <p:nvPr/>
        </p:nvSpPr>
        <p:spPr>
          <a:xfrm>
            <a:off x="8084457" y="55528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586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70677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特征空间的连线方向变得正常了，但效果仍不明显，没有统一的趋势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6E835-3628-488D-ACE7-AE26542882C2}"/>
              </a:ext>
            </a:extLst>
          </p:cNvPr>
          <p:cNvSpPr txBox="1"/>
          <p:nvPr/>
        </p:nvSpPr>
        <p:spPr>
          <a:xfrm>
            <a:off x="1161837" y="1583468"/>
            <a:ext cx="3308563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考虑发射率的结果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F3A281-AD79-4A5F-BAFA-F363B8584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126" r="8698" b="1666"/>
          <a:stretch/>
        </p:blipFill>
        <p:spPr>
          <a:xfrm>
            <a:off x="637840" y="2372050"/>
            <a:ext cx="3645093" cy="28072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B981F2-8E45-4673-8058-EB6A5E35A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t="9125" r="8230" b="1875"/>
          <a:stretch/>
        </p:blipFill>
        <p:spPr>
          <a:xfrm>
            <a:off x="8050713" y="2372050"/>
            <a:ext cx="3693053" cy="28072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F67C3C1-43BF-40FE-BBF3-EA0AA431D8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125" r="9114" b="1875"/>
          <a:stretch/>
        </p:blipFill>
        <p:spPr>
          <a:xfrm>
            <a:off x="4348772" y="2372050"/>
            <a:ext cx="3636103" cy="280720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5278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82075B-D816-4EF8-BE9E-5EC5F7CA6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1025294" y="3404897"/>
            <a:ext cx="2993879" cy="233714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10BF972-64CE-4352-BA34-13DD7144FE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9126" r="7875"/>
          <a:stretch/>
        </p:blipFill>
        <p:spPr>
          <a:xfrm>
            <a:off x="1025294" y="1013196"/>
            <a:ext cx="2993878" cy="230311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FABE851-1F59-46E5-A56A-CA686229C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9574" r="8580"/>
          <a:stretch/>
        </p:blipFill>
        <p:spPr>
          <a:xfrm>
            <a:off x="4758715" y="3429395"/>
            <a:ext cx="2993878" cy="231264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2061487-905C-4018-93ED-694D98AC68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10270" r="8767" b="1288"/>
          <a:stretch/>
        </p:blipFill>
        <p:spPr>
          <a:xfrm>
            <a:off x="4758715" y="1007991"/>
            <a:ext cx="2993878" cy="228611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FA9981B-78B1-4C65-AEE1-6D109F485C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9243" r="7372"/>
          <a:stretch/>
        </p:blipFill>
        <p:spPr>
          <a:xfrm>
            <a:off x="8270914" y="1035306"/>
            <a:ext cx="2982731" cy="228100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4885CCC-7991-4F73-9DAB-2F2457ACA9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9905" r="8334"/>
          <a:stretch/>
        </p:blipFill>
        <p:spPr>
          <a:xfrm>
            <a:off x="8232789" y="3457215"/>
            <a:ext cx="2993879" cy="22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10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70677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特征空间的连线方向变得正常了，但效果仍不明显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6E835-3628-488D-ACE7-AE26542882C2}"/>
              </a:ext>
            </a:extLst>
          </p:cNvPr>
          <p:cNvSpPr txBox="1"/>
          <p:nvPr/>
        </p:nvSpPr>
        <p:spPr>
          <a:xfrm>
            <a:off x="1161837" y="1583468"/>
            <a:ext cx="3308563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不考虑发射率的结果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A65691B-7606-4452-A8E2-AD9574BEE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4208167" y="2457946"/>
            <a:ext cx="3706450" cy="28934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9C3D346-A302-45B0-8803-67F08BFDE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7914440" y="2439656"/>
            <a:ext cx="3706452" cy="289340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64ED77E-D5E9-4C34-B419-2A80E46DC4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9126" r="9114" b="1666"/>
          <a:stretch/>
        </p:blipFill>
        <p:spPr>
          <a:xfrm>
            <a:off x="501717" y="2476540"/>
            <a:ext cx="3706449" cy="27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4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61B32CF-9FE7-4E97-808D-9BE37D2D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07" y="672275"/>
            <a:ext cx="3472791" cy="260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531A3-FBB4-453C-8FD3-C82FB7F3C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672275"/>
            <a:ext cx="3472791" cy="2604593"/>
          </a:xfrm>
          <a:prstGeom prst="rect">
            <a:avLst/>
          </a:prstGeom>
        </p:spPr>
      </p:pic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55109-BF36-4685-94CD-8821BE3E0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3248954"/>
            <a:ext cx="3472791" cy="2604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94E635-4320-4039-A6BE-A567285C5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3" y="3276868"/>
            <a:ext cx="3472791" cy="2604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A3649E-2362-4BBD-B1CE-4686EE83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4" y="664241"/>
            <a:ext cx="3472791" cy="26045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270723-9577-47DD-BA32-078E33729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17" y="3248954"/>
            <a:ext cx="3472791" cy="26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7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481023" y="472181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239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确认数据本身确实适合进行特征空间构建：两种组分差别够大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寻找新地区新数据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组分温度计算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改为一定窗口内的极值（需重构代码），尝试获取更显著的组分温度差异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特征空间构建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修改干湿边提取的代码，尝试获取理想的顶点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TODOs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63822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18295" y="1613763"/>
            <a:ext cx="8722392" cy="250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窗口范围内的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有效像元判定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包含有效组分的像元：一个</a:t>
            </a:r>
            <a:r>
              <a:rPr lang="en-US" altLang="zh-CN" dirty="0"/>
              <a:t>MODIS</a:t>
            </a:r>
            <a:r>
              <a:rPr lang="zh-CN" altLang="en-US" dirty="0"/>
              <a:t>像元里有至少一种有效组分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计算等效组分温度使用的像元：包含有效组分的像元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构建特征空间使用的像元：包含两种有效组分的像元（主要限制：发射率使用的是像元本身的平均组分发射率，而不是窗口计算的等效发射率）</a:t>
            </a: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考虑发射率</a:t>
            </a: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2.3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814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437481" y="555281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2.3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8069249" cy="78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特征空间的连线方向向右下倾斜更明显，垂直方向已经可以正常构建特征空间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下方像元较少，因此要考虑用</a:t>
            </a:r>
            <a:r>
              <a:rPr lang="zh-CN" altLang="en-US" sz="1600" dirty="0">
                <a:solidFill>
                  <a:srgbClr val="FF0000"/>
                </a:solidFill>
              </a:rPr>
              <a:t>更好的数据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26995EA-C007-4E79-A364-AA9BD7A06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0" y="2235200"/>
            <a:ext cx="4050368" cy="303777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A35F09C-EA8D-47BE-A2AA-0F163CE37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06" y="2235200"/>
            <a:ext cx="4050368" cy="303777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97EB0CC-6060-4340-8BC1-0C653F69B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398" y="2235200"/>
            <a:ext cx="4050368" cy="303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42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61B32CF-9FE7-4E97-808D-9BE37D2D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07" y="672275"/>
            <a:ext cx="3472790" cy="260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531A3-FBB4-453C-8FD3-C82FB7F3C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672275"/>
            <a:ext cx="3472790" cy="2604593"/>
          </a:xfrm>
          <a:prstGeom prst="rect">
            <a:avLst/>
          </a:prstGeom>
        </p:spPr>
      </p:pic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2.3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55109-BF36-4685-94CD-8821BE3E0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3248954"/>
            <a:ext cx="3472790" cy="2604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94E635-4320-4039-A6BE-A567285C5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3" y="3276868"/>
            <a:ext cx="3472790" cy="2604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A3649E-2362-4BBD-B1CE-4686EE83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4" y="664241"/>
            <a:ext cx="3472790" cy="26045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270723-9577-47DD-BA32-078E33729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17" y="3248954"/>
            <a:ext cx="3472790" cy="26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49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361521"/>
            <a:ext cx="87223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新数据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山西</a:t>
            </a:r>
            <a:r>
              <a:rPr lang="en-US" altLang="zh-CN" dirty="0"/>
              <a:t>-</a:t>
            </a:r>
            <a:r>
              <a:rPr lang="zh-CN" altLang="en-US" dirty="0"/>
              <a:t>内蒙古，</a:t>
            </a:r>
            <a:r>
              <a:rPr lang="en-US" altLang="zh-CN" dirty="0"/>
              <a:t>3</a:t>
            </a:r>
            <a:r>
              <a:rPr lang="zh-CN" altLang="en-US" dirty="0"/>
              <a:t>景影像（</a:t>
            </a:r>
            <a:r>
              <a:rPr lang="en-US" altLang="zh-CN" dirty="0"/>
              <a:t>2327</a:t>
            </a:r>
            <a:r>
              <a:rPr lang="zh-CN" altLang="en-US" dirty="0"/>
              <a:t>处于</a:t>
            </a:r>
            <a:r>
              <a:rPr lang="en-US" altLang="zh-CN" dirty="0"/>
              <a:t>tile</a:t>
            </a:r>
            <a:r>
              <a:rPr lang="zh-CN" altLang="en-US" dirty="0"/>
              <a:t>边界，暂不使用）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窗口范围内的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有效像元判定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包含有效组分的像元：一个</a:t>
            </a:r>
            <a:r>
              <a:rPr lang="en-US" altLang="zh-CN" dirty="0"/>
              <a:t>MODIS</a:t>
            </a:r>
            <a:r>
              <a:rPr lang="zh-CN" altLang="en-US" dirty="0"/>
              <a:t>像元里有至少一种有效组分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计算等效组分温度使用的像元：包含有效组分的像元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构建特征空间使用的像元：包含两种有效组分的像元（主要限制：发射率使用的是像元本身的平均组分发射率，而不是窗口计算的等效发射率）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3.0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766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15169" y="435035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3.0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8069249" cy="78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新数据</a:t>
            </a:r>
            <a:r>
              <a:rPr lang="en-US" altLang="zh-CN" sz="1600" dirty="0"/>
              <a:t>2318</a:t>
            </a:r>
            <a:r>
              <a:rPr lang="zh-CN" altLang="en-US" sz="1600" dirty="0"/>
              <a:t>，窗口大小</a:t>
            </a:r>
            <a:r>
              <a:rPr lang="en-US" altLang="zh-CN" sz="1600" dirty="0"/>
              <a:t>5</a:t>
            </a:r>
            <a:r>
              <a:rPr lang="zh-CN" altLang="en-US" sz="1600" dirty="0"/>
              <a:t>*</a:t>
            </a:r>
            <a:r>
              <a:rPr lang="en-US" altLang="zh-CN" sz="1600"/>
              <a:t>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特征空间的下边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13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02232" y="1061916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有效像元提取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E22032-D2C7-4688-BB53-5D66D751D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5673" r="8394" b="9448"/>
          <a:stretch/>
        </p:blipFill>
        <p:spPr>
          <a:xfrm>
            <a:off x="1002232" y="1697882"/>
            <a:ext cx="4807819" cy="37687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3D2D0D-33F3-4441-8D28-F59B81887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019" y="2500989"/>
            <a:ext cx="4400284" cy="26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FC132-2164-4FC0-89F2-D6483A307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2328176"/>
            <a:ext cx="9872871" cy="128271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altLang="zh-CN" sz="8000" b="1" dirty="0">
                <a:latin typeface="+mj-lt"/>
              </a:rPr>
              <a:t>THANK  YOU!</a:t>
            </a:r>
            <a:endParaRPr lang="zh-CN" altLang="en-US" sz="8000" b="1" dirty="0">
              <a:latin typeface="+mj-lt"/>
            </a:endParaRP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2DBEF445-66F5-4498-89E6-C2E89BD5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098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67AB6CA-537B-44EC-9E88-1F455F0A1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r="7267"/>
          <a:stretch/>
        </p:blipFill>
        <p:spPr>
          <a:xfrm>
            <a:off x="1307737" y="1347500"/>
            <a:ext cx="5032671" cy="3702105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Radiance-FVC space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442946C-BFBB-4CDB-8005-208AC1232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56" y="1132114"/>
            <a:ext cx="5076677" cy="380750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350055-9111-4C31-BFCA-EE404BA67CDC}"/>
              </a:ext>
            </a:extLst>
          </p:cNvPr>
          <p:cNvSpPr txBox="1"/>
          <p:nvPr/>
        </p:nvSpPr>
        <p:spPr>
          <a:xfrm>
            <a:off x="7953789" y="4939622"/>
            <a:ext cx="21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pixels for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VZA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56A6F8-4C6F-4D5E-BD69-270D9C8AB29F}"/>
              </a:ext>
            </a:extLst>
          </p:cNvPr>
          <p:cNvSpPr txBox="1"/>
          <p:nvPr/>
        </p:nvSpPr>
        <p:spPr>
          <a:xfrm>
            <a:off x="3053899" y="4945351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constructed space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74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67356" y="1311248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模拟</a:t>
            </a:r>
            <a:r>
              <a:rPr lang="en-US" altLang="zh-CN" sz="2000" dirty="0"/>
              <a:t>/</a:t>
            </a:r>
            <a:r>
              <a:rPr lang="zh-CN" altLang="en-US" sz="2000" dirty="0"/>
              <a:t>特征空间计算得到的辐亮度对比</a:t>
            </a:r>
            <a:endParaRPr lang="en-US" altLang="zh-CN" sz="20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2A033C-1A83-461C-A805-46C323AC844D}"/>
              </a:ext>
            </a:extLst>
          </p:cNvPr>
          <p:cNvGraphicFramePr>
            <a:graphicFrameLocks noGrp="1"/>
          </p:cNvGraphicFramePr>
          <p:nvPr/>
        </p:nvGraphicFramePr>
        <p:xfrm>
          <a:off x="1800518" y="2196546"/>
          <a:ext cx="8125056" cy="2893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403">
                  <a:extLst>
                    <a:ext uri="{9D8B030D-6E8A-4147-A177-3AD203B41FA5}">
                      <a16:colId xmlns:a16="http://schemas.microsoft.com/office/drawing/2014/main" val="1593770589"/>
                    </a:ext>
                  </a:extLst>
                </a:gridCol>
                <a:gridCol w="2237315">
                  <a:extLst>
                    <a:ext uri="{9D8B030D-6E8A-4147-A177-3AD203B41FA5}">
                      <a16:colId xmlns:a16="http://schemas.microsoft.com/office/drawing/2014/main" val="3281691524"/>
                    </a:ext>
                  </a:extLst>
                </a:gridCol>
                <a:gridCol w="2322286">
                  <a:extLst>
                    <a:ext uri="{9D8B030D-6E8A-4147-A177-3AD203B41FA5}">
                      <a16:colId xmlns:a16="http://schemas.microsoft.com/office/drawing/2014/main" val="3563335918"/>
                    </a:ext>
                  </a:extLst>
                </a:gridCol>
                <a:gridCol w="2382052">
                  <a:extLst>
                    <a:ext uri="{9D8B030D-6E8A-4147-A177-3AD203B41FA5}">
                      <a16:colId xmlns:a16="http://schemas.microsoft.com/office/drawing/2014/main" val="32715544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vs. space)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 vs. original)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original vs. space)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891171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0.0424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0.0318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541168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0.0857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0.0844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327684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0904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0.0592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1117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4D14405-1E8F-4E74-8E10-117255D85D29}"/>
              </a:ext>
            </a:extLst>
          </p:cNvPr>
          <p:cNvSpPr txBox="1"/>
          <p:nvPr/>
        </p:nvSpPr>
        <p:spPr>
          <a:xfrm>
            <a:off x="6451024" y="1163580"/>
            <a:ext cx="506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among data from three sources: </a:t>
            </a:r>
          </a:p>
          <a:p>
            <a:r>
              <a:rPr lang="en-US" altLang="zh-CN" dirty="0"/>
              <a:t>simulated nadir, simulated original, nadir from space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BBAE28-4B88-417B-B3ED-645B15C258FA}"/>
              </a:ext>
            </a:extLst>
          </p:cNvPr>
          <p:cNvSpPr txBox="1"/>
          <p:nvPr/>
        </p:nvSpPr>
        <p:spPr>
          <a:xfrm>
            <a:off x="3329685" y="5457635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notable difference, not ideal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8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F9C227-46AF-4394-86E8-E04C413FE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3069" r="30054" b="39930"/>
          <a:stretch/>
        </p:blipFill>
        <p:spPr>
          <a:xfrm>
            <a:off x="814252" y="1952517"/>
            <a:ext cx="3294743" cy="2537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5F0688-4CD2-48D2-AA00-C50ABBF66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3" t="21199" r="31263" b="41799"/>
          <a:stretch/>
        </p:blipFill>
        <p:spPr>
          <a:xfrm>
            <a:off x="3905798" y="1922194"/>
            <a:ext cx="3294743" cy="25375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897879" y="4392511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5061995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4F5052-413E-4803-B76C-8AF876290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41" y="1577302"/>
            <a:ext cx="4651480" cy="34886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485110" y="5002253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of BT and LST after angular correction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3ED173-FDBC-4579-BF5A-FD1C5623D8B3}"/>
              </a:ext>
            </a:extLst>
          </p:cNvPr>
          <p:cNvSpPr txBox="1"/>
          <p:nvPr/>
        </p:nvSpPr>
        <p:spPr>
          <a:xfrm>
            <a:off x="9037208" y="5219480"/>
            <a:ext cx="132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BT RMSE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729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4511440" y="4721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629211" y="3368137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70370" y="3470709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6F84AC-60A2-4B66-9321-E4E4EEDE8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892" r="26540" b="41799"/>
          <a:stretch/>
        </p:blipFill>
        <p:spPr>
          <a:xfrm>
            <a:off x="341181" y="938102"/>
            <a:ext cx="3722065" cy="23529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352997-3101-4193-B42C-259AEBE92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000" r="26540" b="39132"/>
          <a:stretch/>
        </p:blipFill>
        <p:spPr>
          <a:xfrm>
            <a:off x="3739935" y="890004"/>
            <a:ext cx="3722066" cy="25970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81C760-A338-4431-AE9C-93052BBF8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89" y="536972"/>
            <a:ext cx="4469419" cy="3352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E3102E-AC8A-44ED-A5D1-DF00CBB0D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370" y="3963726"/>
            <a:ext cx="3810000" cy="24288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5B4AE23-406C-4619-A360-E68139B99496}"/>
              </a:ext>
            </a:extLst>
          </p:cNvPr>
          <p:cNvSpPr txBox="1"/>
          <p:nvPr/>
        </p:nvSpPr>
        <p:spPr>
          <a:xfrm>
            <a:off x="5858744" y="559866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FVC</a:t>
            </a:r>
            <a:r>
              <a:rPr lang="zh-CN" altLang="en-US" dirty="0"/>
              <a:t>角度纠正前后变化</a:t>
            </a:r>
          </a:p>
        </p:txBody>
      </p:sp>
    </p:spTree>
    <p:extLst>
      <p:ext uri="{BB962C8B-B14F-4D97-AF65-F5344CB8AC3E}">
        <p14:creationId xmlns:p14="http://schemas.microsoft.com/office/powerpoint/2010/main" val="120207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D29FBD0-0468-4686-9B4A-69FF0A56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06" y="1269188"/>
            <a:ext cx="4804603" cy="3603452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0906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708687" y="4283189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60397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8C502D-97F7-425E-A22B-1C2A0F9F6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6" t="23892" r="27234" b="41164"/>
          <a:stretch/>
        </p:blipFill>
        <p:spPr>
          <a:xfrm>
            <a:off x="595086" y="1823186"/>
            <a:ext cx="3556000" cy="2396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5A678-D701-40BA-BB32-E4EE878317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9" t="23892" r="28040" b="41164"/>
          <a:stretch/>
        </p:blipFill>
        <p:spPr>
          <a:xfrm>
            <a:off x="3791116" y="1978846"/>
            <a:ext cx="3556001" cy="23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66900"/>
      </p:ext>
    </p:extLst>
  </p:cSld>
  <p:clrMapOvr>
    <a:masterClrMapping/>
  </p:clrMapOvr>
</p:sld>
</file>

<file path=ppt/theme/theme1.xml><?xml version="1.0" encoding="utf-8"?>
<a:theme xmlns:a="http://schemas.openxmlformats.org/drawingml/2006/main" name="基础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Corbe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基础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TM03457444[[fn=基础]]</Template>
  <TotalTime>51881</TotalTime>
  <Words>1820</Words>
  <Application>Microsoft Office PowerPoint</Application>
  <PresentationFormat>宽屏</PresentationFormat>
  <Paragraphs>329</Paragraphs>
  <Slides>40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等线</vt:lpstr>
      <vt:lpstr>黑体</vt:lpstr>
      <vt:lpstr>宋体</vt:lpstr>
      <vt:lpstr>Arial</vt:lpstr>
      <vt:lpstr>Corbel</vt:lpstr>
      <vt:lpstr>Times New Roman</vt:lpstr>
      <vt:lpstr>基础</vt:lpstr>
      <vt:lpstr>MathType 7.0 Equation</vt:lpstr>
      <vt:lpstr>热辐射角度纠正模拟 内容汇总</vt:lpstr>
      <vt:lpstr>Contents</vt:lpstr>
      <vt:lpstr>Procedure - Simulation</vt:lpstr>
      <vt:lpstr>Simulation Result</vt:lpstr>
      <vt:lpstr>Radiance-FVC space</vt:lpstr>
      <vt:lpstr>Simulation Result</vt:lpstr>
      <vt:lpstr>Simulation Result</vt:lpstr>
      <vt:lpstr>Simulation Result</vt:lpstr>
      <vt:lpstr>Simulation Result</vt:lpstr>
      <vt:lpstr>Questions &amp; TODOs</vt:lpstr>
      <vt:lpstr>Sensitivity analysis - overall</vt:lpstr>
      <vt:lpstr>PowerPoint 演示文稿</vt:lpstr>
      <vt:lpstr>PowerPoint 演示文稿</vt:lpstr>
      <vt:lpstr>Analysis</vt:lpstr>
      <vt:lpstr>Sensitivity analysis - FVC</vt:lpstr>
      <vt:lpstr>Method analysis - FVC</vt:lpstr>
      <vt:lpstr>组会建议</vt:lpstr>
      <vt:lpstr>Method Analysis - FVC</vt:lpstr>
      <vt:lpstr>Procedure 2.0</vt:lpstr>
      <vt:lpstr>Results 2.0</vt:lpstr>
      <vt:lpstr>Results 2.0</vt:lpstr>
      <vt:lpstr>Questions</vt:lpstr>
      <vt:lpstr>Procedure 2.1</vt:lpstr>
      <vt:lpstr>Results 2.1</vt:lpstr>
      <vt:lpstr>Results 2.1</vt:lpstr>
      <vt:lpstr>Results 2.1</vt:lpstr>
      <vt:lpstr>Results 2.1</vt:lpstr>
      <vt:lpstr>组会建议</vt:lpstr>
      <vt:lpstr>Procedure 2.2</vt:lpstr>
      <vt:lpstr>Results 2.2</vt:lpstr>
      <vt:lpstr>Results 2.2</vt:lpstr>
      <vt:lpstr>Results 2.2</vt:lpstr>
      <vt:lpstr>Results 2.2</vt:lpstr>
      <vt:lpstr>TODOs</vt:lpstr>
      <vt:lpstr>Procedure 2.3</vt:lpstr>
      <vt:lpstr>Results 2.3</vt:lpstr>
      <vt:lpstr>Results 2.3</vt:lpstr>
      <vt:lpstr>Procedure 3.0</vt:lpstr>
      <vt:lpstr>Results 3.0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MySQL-Spatial</dc:title>
  <dc:creator>3191246712@qq.com</dc:creator>
  <cp:lastModifiedBy>滕沅建</cp:lastModifiedBy>
  <cp:revision>871</cp:revision>
  <dcterms:created xsi:type="dcterms:W3CDTF">2020-11-26T02:32:42Z</dcterms:created>
  <dcterms:modified xsi:type="dcterms:W3CDTF">2021-11-10T12:22:15Z</dcterms:modified>
</cp:coreProperties>
</file>